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notesMasterIdLst>
    <p:notesMasterId r:id="rId41"/>
  </p:notesMasterIdLst>
  <p:sldIdLst>
    <p:sldId id="256" r:id="rId3"/>
    <p:sldId id="418" r:id="rId4"/>
    <p:sldId id="417" r:id="rId5"/>
    <p:sldId id="419" r:id="rId6"/>
    <p:sldId id="416" r:id="rId7"/>
    <p:sldId id="257" r:id="rId8"/>
    <p:sldId id="277" r:id="rId9"/>
    <p:sldId id="422" r:id="rId10"/>
    <p:sldId id="420" r:id="rId11"/>
    <p:sldId id="421" r:id="rId12"/>
    <p:sldId id="275" r:id="rId13"/>
    <p:sldId id="276" r:id="rId14"/>
    <p:sldId id="412" r:id="rId15"/>
    <p:sldId id="280" r:id="rId16"/>
    <p:sldId id="267" r:id="rId17"/>
    <p:sldId id="266" r:id="rId18"/>
    <p:sldId id="268" r:id="rId19"/>
    <p:sldId id="423" r:id="rId20"/>
    <p:sldId id="424" r:id="rId21"/>
    <p:sldId id="273" r:id="rId22"/>
    <p:sldId id="274" r:id="rId23"/>
    <p:sldId id="269" r:id="rId24"/>
    <p:sldId id="270" r:id="rId25"/>
    <p:sldId id="413" r:id="rId26"/>
    <p:sldId id="425" r:id="rId27"/>
    <p:sldId id="414" r:id="rId28"/>
    <p:sldId id="430" r:id="rId29"/>
    <p:sldId id="426" r:id="rId30"/>
    <p:sldId id="427" r:id="rId31"/>
    <p:sldId id="428" r:id="rId32"/>
    <p:sldId id="431" r:id="rId33"/>
    <p:sldId id="429" r:id="rId34"/>
    <p:sldId id="415" r:id="rId35"/>
    <p:sldId id="271" r:id="rId36"/>
    <p:sldId id="433" r:id="rId37"/>
    <p:sldId id="432" r:id="rId38"/>
    <p:sldId id="434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7"/>
    <p:restoredTop sz="96208"/>
  </p:normalViewPr>
  <p:slideViewPr>
    <p:cSldViewPr snapToGrid="0" snapToObjects="1">
      <p:cViewPr>
        <p:scale>
          <a:sx n="120" d="100"/>
          <a:sy n="120" d="100"/>
        </p:scale>
        <p:origin x="408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98BF5-032C-444D-9CAC-2AAD2448CB95}" type="datetimeFigureOut">
              <a:rPr lang="en-NL" smtClean="0"/>
              <a:t>17/05/2022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58D29-AF08-474A-8633-F0B6D8494E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300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First: Glandular trichomes are hair-like structures</a:t>
            </a:r>
            <a:r>
              <a:rPr lang="nl-NL" baseline="0" dirty="0"/>
              <a:t> on the leaf and stem surface of the plant.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AB62CC-47D9-E24E-AF61-4F1381662EF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45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707"/>
            <a:ext cx="11370733" cy="11430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370733" cy="4525963"/>
          </a:xfrm>
        </p:spPr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56351"/>
            <a:ext cx="11370733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endParaRPr lang="en-US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0" y="1"/>
            <a:ext cx="12192000" cy="30777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560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7375"/>
            <a:ext cx="10972800" cy="11430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ZoneTexte 2"/>
          <p:cNvSpPr txBox="1"/>
          <p:nvPr userDrawn="1"/>
        </p:nvSpPr>
        <p:spPr>
          <a:xfrm>
            <a:off x="0" y="1"/>
            <a:ext cx="12192000" cy="30777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07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cap="none">
                <a:latin typeface="Rockwell Condensed" panose="02060603050405020104" pitchFamily="18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5/17/22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729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9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i="0" kern="1200">
          <a:solidFill>
            <a:schemeClr val="accent3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i.org/10.1007/978-3-030-05318-5_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030-05318-5_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030-05318-5_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3-030-05318-5_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lvu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ljar.com/automated-machine-learnin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tpot-automated-machine-learning-in-python-4c063b3e5de9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pistasisLab/tpot/blob/master/tpot/config/classifier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vA-DSC/2022-05-20_conventional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lvu.github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9667C-26F7-B666-55D2-F28869F1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r>
              <a:rPr lang="en-NL" sz="8000" dirty="0"/>
              <a:t>Conventional </a:t>
            </a:r>
            <a:br>
              <a:rPr lang="en-NL" sz="8000" dirty="0"/>
            </a:br>
            <a:r>
              <a:rPr lang="en-NL" sz="8000" dirty="0"/>
              <a:t>Machine Learning</a:t>
            </a: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848D8E9-F9BF-7FFF-9EA2-E1E27B8C5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8490" y="4790198"/>
            <a:ext cx="6080030" cy="687058"/>
          </a:xfrm>
        </p:spPr>
        <p:txBody>
          <a:bodyPr>
            <a:normAutofit/>
          </a:bodyPr>
          <a:lstStyle/>
          <a:p>
            <a:r>
              <a:rPr lang="en-NL" sz="1600">
                <a:solidFill>
                  <a:srgbClr val="000000"/>
                </a:solidFill>
              </a:rPr>
              <a:t>20 May 2022 - Marc Galland, support data scientist, SILS</a:t>
            </a:r>
          </a:p>
          <a:p>
            <a:r>
              <a:rPr lang="en-NL" sz="1600">
                <a:solidFill>
                  <a:srgbClr val="000000"/>
                </a:solidFill>
              </a:rPr>
              <a:t>UvA Data Science Center “Data and Coffee”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568FF20-3983-EF72-C708-B912FC779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4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1139-058E-3435-3723-1F11B48A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Main issues for biologists related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D8CCA-B437-48E3-69EA-B3540FFC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98831"/>
            <a:ext cx="10058400" cy="4050792"/>
          </a:xfrm>
        </p:spPr>
        <p:txBody>
          <a:bodyPr/>
          <a:lstStyle/>
          <a:p>
            <a:r>
              <a:rPr lang="en-NL" b="1" dirty="0"/>
              <a:t>Scientific programming </a:t>
            </a:r>
          </a:p>
          <a:p>
            <a:pPr lvl="1"/>
            <a:r>
              <a:rPr lang="en-NL" dirty="0"/>
              <a:t>Learning Python often from scratch</a:t>
            </a:r>
          </a:p>
          <a:p>
            <a:pPr lvl="1"/>
            <a:r>
              <a:rPr lang="en-NL" dirty="0"/>
              <a:t>Biologists often some command of R... but ML is not as developed compared to Python. </a:t>
            </a:r>
          </a:p>
          <a:p>
            <a:r>
              <a:rPr lang="en-NL" b="1" dirty="0"/>
              <a:t>Machine Learning is a new field to them:</a:t>
            </a:r>
            <a:r>
              <a:rPr lang="en-NL" dirty="0"/>
              <a:t> </a:t>
            </a:r>
          </a:p>
          <a:p>
            <a:pPr lvl="1"/>
            <a:r>
              <a:rPr lang="en-NL" dirty="0"/>
              <a:t>Linear algebra, </a:t>
            </a:r>
          </a:p>
          <a:p>
            <a:pPr lvl="1"/>
            <a:r>
              <a:rPr lang="en-NL" dirty="0"/>
              <a:t>Statistics, </a:t>
            </a:r>
          </a:p>
          <a:p>
            <a:pPr lvl="1"/>
            <a:r>
              <a:rPr lang="en-NL" dirty="0"/>
              <a:t>Other type of mathematics.</a:t>
            </a:r>
          </a:p>
          <a:p>
            <a:r>
              <a:rPr lang="en-NL" b="1" dirty="0"/>
              <a:t>Interpretation of Machine Learning results:</a:t>
            </a:r>
          </a:p>
          <a:p>
            <a:pPr lvl="1"/>
            <a:r>
              <a:rPr lang="en-NL" dirty="0"/>
              <a:t>feature importances, Gini impurity, negative mea</a:t>
            </a:r>
            <a:r>
              <a:rPr lang="en-GB" dirty="0"/>
              <a:t>n squared error</a:t>
            </a:r>
            <a:r>
              <a:rPr lang="en-NL" dirty="0"/>
              <a:t> : wtf?</a:t>
            </a:r>
          </a:p>
          <a:p>
            <a:pPr lvl="1"/>
            <a:r>
              <a:rPr lang="en-NL" dirty="0"/>
              <a:t>metric scores: true positives, false negatives, etc.</a:t>
            </a:r>
          </a:p>
          <a:p>
            <a:pPr lvl="1"/>
            <a:r>
              <a:rPr lang="en-NL" dirty="0"/>
              <a:t>recall, precision, etc.</a:t>
            </a:r>
          </a:p>
        </p:txBody>
      </p:sp>
    </p:spTree>
    <p:extLst>
      <p:ext uri="{BB962C8B-B14F-4D97-AF65-F5344CB8AC3E}">
        <p14:creationId xmlns:p14="http://schemas.microsoft.com/office/powerpoint/2010/main" val="17628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48F7-1039-03BE-8192-0C6D3AD6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“Give me a gene to work with”</a:t>
            </a:r>
            <a:br>
              <a:rPr lang="en-NL" dirty="0"/>
            </a:br>
            <a:r>
              <a:rPr lang="en-NL" sz="4400" dirty="0"/>
              <a:t>My work related to ML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37F0-9BF5-3B08-B7AD-462136D8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24" y="2538484"/>
            <a:ext cx="11409528" cy="3633716"/>
          </a:xfrm>
        </p:spPr>
        <p:txBody>
          <a:bodyPr/>
          <a:lstStyle/>
          <a:p>
            <a:r>
              <a:rPr lang="en-NL" dirty="0"/>
              <a:t>Close collaboration with plant biologists for research projects</a:t>
            </a:r>
          </a:p>
          <a:p>
            <a:r>
              <a:rPr lang="en-NL" dirty="0"/>
              <a:t>Identification of relevant features (genes, metabolites) related to a phenotype (e.g. resistance)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0FF522-57C7-6F1B-ECA7-6D480CCE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19" y="3862316"/>
            <a:ext cx="308440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turePlus: Seeking nightshades in South America: Land of the wild tomatoes">
            <a:extLst>
              <a:ext uri="{FF2B5EF4-FFF2-40B4-BE49-F238E27FC236}">
                <a16:creationId xmlns:a16="http://schemas.microsoft.com/office/drawing/2014/main" id="{5730C531-73E4-DB92-BD3E-29CDFAD5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2" y="3862316"/>
            <a:ext cx="29826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5693C9E-E3FB-045D-8234-E3048B218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66" y="3862316"/>
            <a:ext cx="14905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gure 1 from The strigolactone story. | Semantic Scholar">
            <a:extLst>
              <a:ext uri="{FF2B5EF4-FFF2-40B4-BE49-F238E27FC236}">
                <a16:creationId xmlns:a16="http://schemas.microsoft.com/office/drawing/2014/main" id="{15D5DD28-C6DA-066C-FFDB-73C89BC0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80" y="3862316"/>
            <a:ext cx="28315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8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213F-218A-47F8-5BCA-7897258C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Natural insecticides from </a:t>
            </a:r>
            <a:br>
              <a:rPr lang="en-NL" dirty="0"/>
            </a:br>
            <a:r>
              <a:rPr lang="en-NL" dirty="0"/>
              <a:t>wild tomato relatives</a:t>
            </a:r>
          </a:p>
        </p:txBody>
      </p:sp>
      <p:pic>
        <p:nvPicPr>
          <p:cNvPr id="4" name="Picture 3" descr="DSC_0651 copy.JPG">
            <a:extLst>
              <a:ext uri="{FF2B5EF4-FFF2-40B4-BE49-F238E27FC236}">
                <a16:creationId xmlns:a16="http://schemas.microsoft.com/office/drawing/2014/main" id="{A31E7FDA-A3F4-DDD4-0DB0-56F28F33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6" t="6200" r="12500" b="3664"/>
          <a:stretch>
            <a:fillRect/>
          </a:stretch>
        </p:blipFill>
        <p:spPr bwMode="auto">
          <a:xfrm>
            <a:off x="1961413" y="2241240"/>
            <a:ext cx="2094817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C51E3E-E117-7132-E5A7-0F1D0E4E8F23}"/>
              </a:ext>
            </a:extLst>
          </p:cNvPr>
          <p:cNvSpPr/>
          <p:nvPr/>
        </p:nvSpPr>
        <p:spPr>
          <a:xfrm>
            <a:off x="4694833" y="2666213"/>
            <a:ext cx="1651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77"/>
              </a:rPr>
              <a:t>breeding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00680-6122-7905-D9F2-28A10D14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0" y="4666082"/>
            <a:ext cx="1877136" cy="18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ADC2B-6C00-69B0-B2F8-46F2F35E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320323" y="4630332"/>
            <a:ext cx="1877136" cy="1899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BE32E8-1F70-AB87-09E3-943A5F3B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923" b="77982"/>
          <a:stretch>
            <a:fillRect/>
          </a:stretch>
        </p:blipFill>
        <p:spPr>
          <a:xfrm>
            <a:off x="7989455" y="4161888"/>
            <a:ext cx="902478" cy="418274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8C78A53C-C000-FA70-F4E4-B6762830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003" y="4246014"/>
            <a:ext cx="1473200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B860E4-A077-2BFC-3542-25051951A670}"/>
              </a:ext>
            </a:extLst>
          </p:cNvPr>
          <p:cNvCxnSpPr>
            <a:cxnSpLocks/>
          </p:cNvCxnSpPr>
          <p:nvPr/>
        </p:nvCxnSpPr>
        <p:spPr>
          <a:xfrm>
            <a:off x="4880295" y="3185269"/>
            <a:ext cx="91064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04C5F-4B61-11D9-D591-704174203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01" y="2241240"/>
            <a:ext cx="270862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25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ni petiole moneymaker 1 25mm reconstruction fla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3004" y="1948071"/>
            <a:ext cx="1267518" cy="347946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72714" y="1948071"/>
            <a:ext cx="830291" cy="2157000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372714" y="5427532"/>
            <a:ext cx="830291" cy="958186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639162" y="1794994"/>
            <a:ext cx="3571638" cy="1899695"/>
            <a:chOff x="5338071" y="2778505"/>
            <a:chExt cx="3571638" cy="18996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032573" y="2778505"/>
              <a:ext cx="1877136" cy="1899695"/>
            </a:xfrm>
            <a:prstGeom prst="rect">
              <a:avLst/>
            </a:prstGeom>
            <a:ln w="3175" cmpd="sng">
              <a:solidFill>
                <a:schemeClr val="tx1"/>
              </a:solidFill>
            </a:ln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5338071" y="2778505"/>
              <a:ext cx="1694502" cy="951062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90471" y="4205098"/>
              <a:ext cx="1542102" cy="473102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Eleni petiole moneymaker 1 25mm reconstruction flat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79" y="4105070"/>
            <a:ext cx="3433234" cy="2280648"/>
          </a:xfrm>
          <a:prstGeom prst="rect">
            <a:avLst/>
          </a:prstGeom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86809" y="349019"/>
            <a:ext cx="10228521" cy="16073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5400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 pitchFamily="18" charset="77"/>
                <a:cs typeface="+mj-cs"/>
              </a:rPr>
              <a:t>Glandular trichomes from wild tomato are small biochemical factories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019" y="1832388"/>
            <a:ext cx="2791367" cy="2093525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3429045" y="6385719"/>
            <a:ext cx="194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dirty="0">
                <a:solidFill>
                  <a:prstClr val="black"/>
                </a:solidFill>
                <a:latin typeface="Helvetica Neue"/>
                <a:cs typeface="Helvetica Neue"/>
              </a:rPr>
              <a:t>Picture: Jan van </a:t>
            </a:r>
            <a:r>
              <a:rPr lang="en-US" sz="1200" dirty="0" err="1">
                <a:solidFill>
                  <a:prstClr val="black"/>
                </a:solidFill>
                <a:latin typeface="Helvetica Neue"/>
                <a:cs typeface="Helvetica Neue"/>
              </a:rPr>
              <a:t>Arkel</a:t>
            </a:r>
            <a:endParaRPr lang="en-US" sz="1200" dirty="0">
              <a:solidFill>
                <a:prstClr val="black"/>
              </a:solidFill>
              <a:latin typeface="Helvetica Neue"/>
              <a:cs typeface="Helvetica Neue"/>
            </a:endParaRPr>
          </a:p>
        </p:txBody>
      </p:sp>
      <p:pic>
        <p:nvPicPr>
          <p:cNvPr id="20" name="Picture 19" descr="fly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931" y="4106698"/>
            <a:ext cx="1715909" cy="17947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63380" y="6162434"/>
            <a:ext cx="266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Helvetica Neue"/>
                <a:cs typeface="Helvetica Neue"/>
              </a:rPr>
              <a:t>7-epizingiberene</a:t>
            </a:r>
          </a:p>
        </p:txBody>
      </p:sp>
    </p:spTree>
    <p:extLst>
      <p:ext uri="{BB962C8B-B14F-4D97-AF65-F5344CB8AC3E}">
        <p14:creationId xmlns:p14="http://schemas.microsoft.com/office/powerpoint/2010/main" val="8341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A707-5526-77F0-E3E6-48C0F147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51" y="388939"/>
            <a:ext cx="11122152" cy="1609344"/>
          </a:xfrm>
        </p:spPr>
        <p:txBody>
          <a:bodyPr>
            <a:normAutofit fontScale="90000"/>
          </a:bodyPr>
          <a:lstStyle/>
          <a:p>
            <a:r>
              <a:rPr lang="en-NL" dirty="0"/>
              <a:t>Relating metabolites to whitefly resistance</a:t>
            </a:r>
            <a:br>
              <a:rPr lang="en-NL" dirty="0"/>
            </a:br>
            <a:r>
              <a:rPr lang="en-NL" dirty="0"/>
              <a:t>ML (Random Forest) to the rescue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58CB9B28-F98F-FBE5-C5BF-252CF3BE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17" y="3276156"/>
            <a:ext cx="5576483" cy="2316569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D6F08C-699F-4002-8250-B378C301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85"/>
          <a:stretch/>
        </p:blipFill>
        <p:spPr bwMode="auto">
          <a:xfrm>
            <a:off x="297712" y="2624684"/>
            <a:ext cx="6209414" cy="31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7E881D-5B07-985C-D203-F0FDD9E9D761}"/>
              </a:ext>
            </a:extLst>
          </p:cNvPr>
          <p:cNvSpPr txBox="1"/>
          <p:nvPr/>
        </p:nvSpPr>
        <p:spPr>
          <a:xfrm>
            <a:off x="297711" y="5932967"/>
            <a:ext cx="615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 dirty="0"/>
              <a:t>n</a:t>
            </a:r>
            <a:r>
              <a:rPr lang="en-NL" dirty="0"/>
              <a:t> = 19 tomato samples, </a:t>
            </a:r>
            <a:r>
              <a:rPr lang="en-NL" i="1" dirty="0"/>
              <a:t>p</a:t>
            </a:r>
            <a:r>
              <a:rPr lang="en-NL" dirty="0"/>
              <a:t> = 76 metabolites (acylsugars)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88ABB-C66E-0078-2FE7-15792AC6E00E}"/>
              </a:ext>
            </a:extLst>
          </p:cNvPr>
          <p:cNvSpPr txBox="1"/>
          <p:nvPr/>
        </p:nvSpPr>
        <p:spPr>
          <a:xfrm>
            <a:off x="6849140" y="6304855"/>
            <a:ext cx="4442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/>
              <a:t>Kortbeek</a:t>
            </a:r>
            <a:r>
              <a:rPr lang="en-GB" sz="1400" dirty="0"/>
              <a:t> et al. (2021). </a:t>
            </a:r>
            <a:r>
              <a:rPr lang="en-GB" sz="1400" i="1" dirty="0"/>
              <a:t>BMC plant biology</a:t>
            </a:r>
            <a:r>
              <a:rPr lang="en-GB" sz="1400" dirty="0"/>
              <a:t>, </a:t>
            </a:r>
            <a:r>
              <a:rPr lang="en-GB" sz="1400" i="1" dirty="0"/>
              <a:t>21</a:t>
            </a:r>
            <a:r>
              <a:rPr lang="en-GB" sz="1400" dirty="0"/>
              <a:t>(1), 315. 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417607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7D31-90BD-DD1E-C325-9CCEA7D5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Can you automate ML implementation?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856A7-5CD3-3A12-4BA7-363CEA2B6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An introduction to AutoML</a:t>
            </a:r>
          </a:p>
        </p:txBody>
      </p:sp>
    </p:spTree>
    <p:extLst>
      <p:ext uri="{BB962C8B-B14F-4D97-AF65-F5344CB8AC3E}">
        <p14:creationId xmlns:p14="http://schemas.microsoft.com/office/powerpoint/2010/main" val="28275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A5E-4CA4-85D5-3924-2CBC6C74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Automating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898A-9114-8261-B7D9-0E299002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1" dirty="0"/>
              <a:t>To-do list:</a:t>
            </a:r>
          </a:p>
          <a:p>
            <a:pPr marL="0" indent="0" fontAlgn="base">
              <a:buNone/>
            </a:pPr>
            <a:r>
              <a:rPr lang="en-GB" dirty="0"/>
              <a:t>“automating data </a:t>
            </a:r>
            <a:r>
              <a:rPr lang="en-GB" dirty="0" err="1"/>
              <a:t>cleanup</a:t>
            </a:r>
            <a:r>
              <a:rPr lang="en-GB" dirty="0"/>
              <a:t> and missing data imputation”</a:t>
            </a:r>
          </a:p>
          <a:p>
            <a:pPr marL="0" indent="0" fontAlgn="base">
              <a:buNone/>
            </a:pPr>
            <a:r>
              <a:rPr lang="en-GB" dirty="0"/>
              <a:t>“automating feature selection and transformation” </a:t>
            </a:r>
          </a:p>
          <a:p>
            <a:pPr marL="0" indent="0" fontAlgn="base">
              <a:buNone/>
            </a:pPr>
            <a:r>
              <a:rPr lang="en-GB" dirty="0"/>
              <a:t>“automating model discovery” </a:t>
            </a:r>
          </a:p>
          <a:p>
            <a:pPr marL="0" indent="0" fontAlgn="base">
              <a:buNone/>
            </a:pPr>
            <a:r>
              <a:rPr lang="en-GB" dirty="0"/>
              <a:t>“automating hyperparameter optimization” </a:t>
            </a:r>
          </a:p>
          <a:p>
            <a:pPr marL="0" indent="0" fontAlgn="base">
              <a:buNone/>
            </a:pPr>
            <a:r>
              <a:rPr lang="en-GB" dirty="0"/>
              <a:t>“optimally like to automate all of it.”</a:t>
            </a:r>
          </a:p>
          <a:p>
            <a:pPr marL="0" indent="0" fontAlgn="base">
              <a:buNone/>
            </a:pP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B401A-A740-86BA-8399-08E80B7C5CDE}"/>
              </a:ext>
            </a:extLst>
          </p:cNvPr>
          <p:cNvSpPr txBox="1"/>
          <p:nvPr/>
        </p:nvSpPr>
        <p:spPr>
          <a:xfrm>
            <a:off x="2555686" y="6057781"/>
            <a:ext cx="86976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/>
              <a:t>Hutter</a:t>
            </a:r>
            <a:r>
              <a:rPr lang="en-GB" sz="1400" dirty="0"/>
              <a:t>, F., </a:t>
            </a:r>
            <a:r>
              <a:rPr lang="en-GB" sz="1400" dirty="0" err="1"/>
              <a:t>Kotthoff</a:t>
            </a:r>
            <a:r>
              <a:rPr lang="en-GB" sz="1400" dirty="0"/>
              <a:t>, L., </a:t>
            </a:r>
            <a:r>
              <a:rPr lang="en-GB" sz="1400" dirty="0" err="1"/>
              <a:t>Vanschoren</a:t>
            </a:r>
            <a:r>
              <a:rPr lang="en-GB" sz="1400" dirty="0"/>
              <a:t>, J. (eds) Automated Machine Learning. The Springer Series on Challenges in Machine Learning. Springer, Cham. </a:t>
            </a:r>
            <a:r>
              <a:rPr lang="en-GB" sz="1400" dirty="0">
                <a:hlinkClick r:id="rId2"/>
              </a:rPr>
              <a:t>https://doi.org/10.1007/978-3-030-05318-5_8</a:t>
            </a:r>
            <a:r>
              <a:rPr lang="en-GB" sz="1400" dirty="0"/>
              <a:t> </a:t>
            </a:r>
          </a:p>
          <a:p>
            <a:endParaRPr lang="en-NL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9C3C1A-D825-4EEE-658B-62F32E39F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08" y="502924"/>
            <a:ext cx="3167634" cy="48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55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A5E-4CA4-85D5-3924-2CBC6C74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Democratization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898A-9114-8261-B7D9-0E299002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dirty="0"/>
              <a:t>Thereby, </a:t>
            </a:r>
            <a:r>
              <a:rPr lang="en-GB" dirty="0" err="1"/>
              <a:t>AutoML</a:t>
            </a:r>
            <a:r>
              <a:rPr lang="en-GB" dirty="0"/>
              <a:t> makes state-of-the-art machine learning approaches </a:t>
            </a:r>
            <a:r>
              <a:rPr lang="en-GB" b="1" dirty="0"/>
              <a:t>accessible</a:t>
            </a:r>
            <a:r>
              <a:rPr lang="en-GB" dirty="0"/>
              <a:t> to domain scientists who are interested in </a:t>
            </a:r>
            <a:r>
              <a:rPr lang="en-GB" b="1" dirty="0"/>
              <a:t>applying machine learning</a:t>
            </a: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35A1D-7269-19FB-953B-4E6B3301F3AA}"/>
              </a:ext>
            </a:extLst>
          </p:cNvPr>
          <p:cNvSpPr txBox="1"/>
          <p:nvPr/>
        </p:nvSpPr>
        <p:spPr>
          <a:xfrm>
            <a:off x="2555686" y="6057781"/>
            <a:ext cx="86976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/>
              <a:t>Hutter</a:t>
            </a:r>
            <a:r>
              <a:rPr lang="en-GB" sz="1400" dirty="0"/>
              <a:t>, F., </a:t>
            </a:r>
            <a:r>
              <a:rPr lang="en-GB" sz="1400" dirty="0" err="1"/>
              <a:t>Kotthoff</a:t>
            </a:r>
            <a:r>
              <a:rPr lang="en-GB" sz="1400" dirty="0"/>
              <a:t>, L., </a:t>
            </a:r>
            <a:r>
              <a:rPr lang="en-GB" sz="1400" dirty="0" err="1"/>
              <a:t>Vanschoren</a:t>
            </a:r>
            <a:r>
              <a:rPr lang="en-GB" sz="1400" dirty="0"/>
              <a:t>, J. (eds) Automated Machine Learning. The Springer Series on Challenges in Machine Learning. Springer, Cham. </a:t>
            </a:r>
            <a:r>
              <a:rPr lang="en-GB" sz="1400" dirty="0">
                <a:hlinkClick r:id="rId2"/>
              </a:rPr>
              <a:t>https://doi.org/10.1007/978-3-030-05318-5_8</a:t>
            </a:r>
            <a:r>
              <a:rPr lang="en-GB" sz="1400" dirty="0"/>
              <a:t> 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74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A5E-4CA4-85D5-3924-2CBC6C74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Democratization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898A-9114-8261-B7D9-0E299002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dirty="0"/>
              <a:t>Thereby, </a:t>
            </a:r>
            <a:r>
              <a:rPr lang="en-GB" dirty="0" err="1"/>
              <a:t>AutoML</a:t>
            </a:r>
            <a:r>
              <a:rPr lang="en-GB" dirty="0"/>
              <a:t> makes state-of-the-art machine learning approaches </a:t>
            </a:r>
            <a:r>
              <a:rPr lang="en-GB" b="1" dirty="0"/>
              <a:t>accessible</a:t>
            </a:r>
            <a:r>
              <a:rPr lang="en-GB" dirty="0"/>
              <a:t> to domain scientists who are interested in </a:t>
            </a:r>
            <a:r>
              <a:rPr lang="en-GB" b="1" dirty="0"/>
              <a:t>applying machine learning </a:t>
            </a:r>
            <a:r>
              <a:rPr lang="en-GB" dirty="0"/>
              <a:t>but do not have the resources to learn about the technologies behind it in detail.</a:t>
            </a:r>
          </a:p>
          <a:p>
            <a:pPr marL="0" indent="0" fontAlgn="base">
              <a:buNone/>
            </a:pP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35A1D-7269-19FB-953B-4E6B3301F3AA}"/>
              </a:ext>
            </a:extLst>
          </p:cNvPr>
          <p:cNvSpPr txBox="1"/>
          <p:nvPr/>
        </p:nvSpPr>
        <p:spPr>
          <a:xfrm>
            <a:off x="2555686" y="6057781"/>
            <a:ext cx="86976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/>
              <a:t>Hutter</a:t>
            </a:r>
            <a:r>
              <a:rPr lang="en-GB" sz="1400" dirty="0"/>
              <a:t>, F., </a:t>
            </a:r>
            <a:r>
              <a:rPr lang="en-GB" sz="1400" dirty="0" err="1"/>
              <a:t>Kotthoff</a:t>
            </a:r>
            <a:r>
              <a:rPr lang="en-GB" sz="1400" dirty="0"/>
              <a:t>, L., </a:t>
            </a:r>
            <a:r>
              <a:rPr lang="en-GB" sz="1400" dirty="0" err="1"/>
              <a:t>Vanschoren</a:t>
            </a:r>
            <a:r>
              <a:rPr lang="en-GB" sz="1400" dirty="0"/>
              <a:t>, J. (eds) Automated Machine Learning. The Springer Series on Challenges in Machine Learning. Springer, Cham. </a:t>
            </a:r>
            <a:r>
              <a:rPr lang="en-GB" sz="1400" dirty="0">
                <a:hlinkClick r:id="rId2"/>
              </a:rPr>
              <a:t>https://doi.org/10.1007/978-3-030-05318-5_8</a:t>
            </a:r>
            <a:r>
              <a:rPr lang="en-GB" sz="1400" dirty="0"/>
              <a:t> 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72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A5E-4CA4-85D5-3924-2CBC6C74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Democratization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898A-9114-8261-B7D9-0E299002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GB" dirty="0"/>
              <a:t>Thereby, </a:t>
            </a:r>
            <a:r>
              <a:rPr lang="en-GB" dirty="0" err="1"/>
              <a:t>AutoML</a:t>
            </a:r>
            <a:r>
              <a:rPr lang="en-GB" dirty="0"/>
              <a:t> makes state-of-the-art machine learning approaches </a:t>
            </a:r>
            <a:r>
              <a:rPr lang="en-GB" b="1" dirty="0"/>
              <a:t>accessible</a:t>
            </a:r>
            <a:r>
              <a:rPr lang="en-GB" dirty="0"/>
              <a:t> to domain scientists who are interested in </a:t>
            </a:r>
            <a:r>
              <a:rPr lang="en-GB" b="1" dirty="0"/>
              <a:t>applying machine learning </a:t>
            </a:r>
            <a:r>
              <a:rPr lang="en-GB" dirty="0"/>
              <a:t>but do not have the resources to learn about the technologies behind it in detail.</a:t>
            </a:r>
          </a:p>
          <a:p>
            <a:pPr marL="0" indent="0" fontAlgn="base">
              <a:buNone/>
            </a:pP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026" name="Picture 2" descr="Creating a ggplot2 plot with a fitted nls model – Marc ...">
            <a:extLst>
              <a:ext uri="{FF2B5EF4-FFF2-40B4-BE49-F238E27FC236}">
                <a16:creationId xmlns:a16="http://schemas.microsoft.com/office/drawing/2014/main" id="{9012B27F-7E50-62DB-0E57-0A37004D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85" y="3687097"/>
            <a:ext cx="1643743" cy="16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F48C55-7C7E-B3D9-8D10-112E7825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94400" flipH="1">
            <a:off x="4322139" y="3586004"/>
            <a:ext cx="1748724" cy="13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35A1D-7269-19FB-953B-4E6B3301F3AA}"/>
              </a:ext>
            </a:extLst>
          </p:cNvPr>
          <p:cNvSpPr txBox="1"/>
          <p:nvPr/>
        </p:nvSpPr>
        <p:spPr>
          <a:xfrm>
            <a:off x="2555686" y="6057781"/>
            <a:ext cx="86976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/>
              <a:t>Hutter</a:t>
            </a:r>
            <a:r>
              <a:rPr lang="en-GB" sz="1400" dirty="0"/>
              <a:t>, F., </a:t>
            </a:r>
            <a:r>
              <a:rPr lang="en-GB" sz="1400" dirty="0" err="1"/>
              <a:t>Kotthoff</a:t>
            </a:r>
            <a:r>
              <a:rPr lang="en-GB" sz="1400" dirty="0"/>
              <a:t>, L., </a:t>
            </a:r>
            <a:r>
              <a:rPr lang="en-GB" sz="1400" dirty="0" err="1"/>
              <a:t>Vanschoren</a:t>
            </a:r>
            <a:r>
              <a:rPr lang="en-GB" sz="1400" dirty="0"/>
              <a:t>, J. (eds) Automated Machine Learning. The Springer Series on Challenges in Machine Learning. Springer, Cham. </a:t>
            </a:r>
            <a:r>
              <a:rPr lang="en-GB" sz="1400" dirty="0">
                <a:hlinkClick r:id="rId4"/>
              </a:rPr>
              <a:t>https://doi.org/10.1007/978-3-030-05318-5_8</a:t>
            </a:r>
            <a:r>
              <a:rPr lang="en-GB" sz="1400" dirty="0"/>
              <a:t> </a:t>
            </a:r>
          </a:p>
          <a:p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47055-6005-80E2-80FF-F1AAB1772391}"/>
              </a:ext>
            </a:extLst>
          </p:cNvPr>
          <p:cNvSpPr txBox="1"/>
          <p:nvPr/>
        </p:nvSpPr>
        <p:spPr>
          <a:xfrm>
            <a:off x="5958348" y="4247535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Sounds like me!</a:t>
            </a:r>
          </a:p>
        </p:txBody>
      </p:sp>
    </p:spTree>
    <p:extLst>
      <p:ext uri="{BB962C8B-B14F-4D97-AF65-F5344CB8AC3E}">
        <p14:creationId xmlns:p14="http://schemas.microsoft.com/office/powerpoint/2010/main" val="239741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1DAE-EF03-30C6-98D7-1653D070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Definition of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0FB06-DE30-0E46-FD2B-622FE2EE7E85}"/>
              </a:ext>
            </a:extLst>
          </p:cNvPr>
          <p:cNvSpPr txBox="1"/>
          <p:nvPr/>
        </p:nvSpPr>
        <p:spPr>
          <a:xfrm>
            <a:off x="1116418" y="2115879"/>
            <a:ext cx="8676168" cy="159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NL" sz="2800" dirty="0"/>
              <a:t>Machine Learning provides systems the ability to </a:t>
            </a:r>
            <a:r>
              <a:rPr lang="en-NL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automatically learn </a:t>
            </a:r>
            <a:r>
              <a:rPr lang="en-NL" sz="2800" dirty="0"/>
              <a:t>and improve from experience without being </a:t>
            </a:r>
            <a:r>
              <a:rPr lang="en-NL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explicitly programmed</a:t>
            </a:r>
            <a:r>
              <a:rPr lang="en-NL" sz="28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8FAF3-FB95-F1BA-2C17-D7871A30E5A6}"/>
              </a:ext>
            </a:extLst>
          </p:cNvPr>
          <p:cNvSpPr txBox="1"/>
          <p:nvPr/>
        </p:nvSpPr>
        <p:spPr>
          <a:xfrm>
            <a:off x="1103128" y="5604762"/>
            <a:ext cx="8891475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L" dirty="0"/>
              <a:t>Machine Learning @ Vrije Universiteit van Amsterdam: </a:t>
            </a:r>
            <a:r>
              <a:rPr lang="en-NL" dirty="0">
                <a:hlinkClick r:id="rId2"/>
              </a:rPr>
              <a:t>https://mlvu.github.io/</a:t>
            </a:r>
            <a:r>
              <a:rPr lang="en-NL" dirty="0"/>
              <a:t> </a:t>
            </a:r>
          </a:p>
          <a:p>
            <a:pPr>
              <a:lnSpc>
                <a:spcPct val="150000"/>
              </a:lnSpc>
            </a:pPr>
            <a:r>
              <a:rPr lang="en-GB" dirty="0"/>
              <a:t>Credit: Peter </a:t>
            </a:r>
            <a:r>
              <a:rPr lang="en-GB" dirty="0" err="1"/>
              <a:t>Bloem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97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0234A-2E13-2887-3F91-675BB82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Implementations in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E8E2A-4819-6009-A5D3-CD55184B8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998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B345AEC-1D9B-4F73-D7C2-C464974B3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37643" r="2980" b="14979"/>
          <a:stretch/>
        </p:blipFill>
        <p:spPr>
          <a:xfrm>
            <a:off x="756745" y="2354316"/>
            <a:ext cx="10497670" cy="2837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41D3C-5D7B-8D55-B4F3-3D7791D5F562}"/>
              </a:ext>
            </a:extLst>
          </p:cNvPr>
          <p:cNvSpPr txBox="1"/>
          <p:nvPr/>
        </p:nvSpPr>
        <p:spPr>
          <a:xfrm>
            <a:off x="5507421" y="6295697"/>
            <a:ext cx="577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https://mljar.com/automated-machine-learning/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D36E45C-38DD-B5A5-6A94-5F4D8EC5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AutoML frameworks</a:t>
            </a:r>
          </a:p>
        </p:txBody>
      </p:sp>
    </p:spTree>
    <p:extLst>
      <p:ext uri="{BB962C8B-B14F-4D97-AF65-F5344CB8AC3E}">
        <p14:creationId xmlns:p14="http://schemas.microsoft.com/office/powerpoint/2010/main" val="81439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875AC3-650E-3F12-635F-3A91235C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cap="all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tpot</a:t>
            </a:r>
            <a:br>
              <a:rPr lang="en-US" sz="74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54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optimize ML pipelines using Genetic programming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FF3362-CD5C-513C-FA39-F09A0D66C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8490" y="4790198"/>
            <a:ext cx="6080030" cy="6870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linkClick r:id="rId6"/>
              </a:rPr>
              <a:t>https://towardsdatascience.com/tpot-automated-machine-learning-in-python-4c063b3e5de9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122" name="Picture 2" descr="A red and blue logo&#10;&#10;Description automatically generated with low confidence">
            <a:extLst>
              <a:ext uri="{FF2B5EF4-FFF2-40B4-BE49-F238E27FC236}">
                <a16:creationId xmlns:a16="http://schemas.microsoft.com/office/drawing/2014/main" id="{4974E196-A1D2-0169-3F65-1CC2E2DC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915" y="1895594"/>
            <a:ext cx="3416725" cy="29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04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4466E-5C27-00AD-6481-7DFFBC89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TPOT workflow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1F4FA1D-BDBD-B2A3-61C0-AAB9CB4975D0}"/>
              </a:ext>
            </a:extLst>
          </p:cNvPr>
          <p:cNvSpPr txBox="1">
            <a:spLocks/>
          </p:cNvSpPr>
          <p:nvPr/>
        </p:nvSpPr>
        <p:spPr>
          <a:xfrm>
            <a:off x="2165774" y="5020056"/>
            <a:ext cx="905256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/>
              <a:t>AutoML </a:t>
            </a:r>
          </a:p>
          <a:p>
            <a:endParaRPr lang="en-N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548F6ED-A383-A090-908A-7FCB7938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9" y="1870953"/>
            <a:ext cx="10026869" cy="47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0847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b="1" dirty="0"/>
              <a:t>Examples of models assessed for a classification problem</a:t>
            </a:r>
          </a:p>
          <a:p>
            <a:r>
              <a:rPr lang="en-NL" dirty="0"/>
              <a:t>Naive Bayes (sklearn.naive_bayes):</a:t>
            </a:r>
          </a:p>
          <a:p>
            <a:pPr lvl="1"/>
            <a:r>
              <a:rPr lang="en-NL" dirty="0"/>
              <a:t>GaussianNB</a:t>
            </a:r>
          </a:p>
          <a:p>
            <a:pPr lvl="1"/>
            <a:r>
              <a:rPr lang="en-NL" dirty="0"/>
              <a:t>BernoulliNB</a:t>
            </a:r>
          </a:p>
          <a:p>
            <a:pPr lvl="1"/>
            <a:r>
              <a:rPr lang="en-NL" dirty="0"/>
              <a:t>MultinomialNB</a:t>
            </a:r>
          </a:p>
          <a:p>
            <a:r>
              <a:rPr lang="en-NL" dirty="0"/>
              <a:t>Tree (skearn.tree)</a:t>
            </a:r>
          </a:p>
          <a:p>
            <a:pPr lvl="1"/>
            <a:r>
              <a:rPr lang="en-NL" dirty="0"/>
              <a:t>DecisionTreeClassifier</a:t>
            </a:r>
          </a:p>
          <a:p>
            <a:pPr lvl="1"/>
            <a:r>
              <a:rPr lang="en-NL" dirty="0"/>
              <a:t>ExtraTreeClassifier</a:t>
            </a:r>
          </a:p>
          <a:p>
            <a:pPr lvl="1"/>
            <a:r>
              <a:rPr lang="en-NL" dirty="0"/>
              <a:t>RandomForestClassifier</a:t>
            </a:r>
          </a:p>
          <a:p>
            <a:pPr lvl="1"/>
            <a:r>
              <a:rPr lang="en-NL" dirty="0"/>
              <a:t>GradientBoostingClassifier.</a:t>
            </a:r>
          </a:p>
          <a:p>
            <a:r>
              <a:rPr lang="en-NL" dirty="0"/>
              <a:t>etc.</a:t>
            </a:r>
          </a:p>
          <a:p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02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0847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b="1" dirty="0"/>
              <a:t>Examples of models assessed for a classification problem</a:t>
            </a:r>
          </a:p>
          <a:p>
            <a:r>
              <a:rPr lang="en-NL" dirty="0"/>
              <a:t>Naive Bayes (sklearn.naive_bayes):</a:t>
            </a:r>
          </a:p>
          <a:p>
            <a:pPr lvl="1"/>
            <a:r>
              <a:rPr lang="en-NL" dirty="0"/>
              <a:t>GaussianNB</a:t>
            </a:r>
          </a:p>
          <a:p>
            <a:pPr lvl="1"/>
            <a:r>
              <a:rPr lang="en-NL" dirty="0"/>
              <a:t>BernoulliNB</a:t>
            </a:r>
          </a:p>
          <a:p>
            <a:pPr lvl="1"/>
            <a:r>
              <a:rPr lang="en-NL" dirty="0"/>
              <a:t>MultinomialNB</a:t>
            </a:r>
          </a:p>
          <a:p>
            <a:r>
              <a:rPr lang="en-NL" dirty="0"/>
              <a:t>Tree (skearn.tree)</a:t>
            </a:r>
          </a:p>
          <a:p>
            <a:pPr lvl="1"/>
            <a:r>
              <a:rPr lang="en-NL" dirty="0"/>
              <a:t>DecisionTreeClassifier</a:t>
            </a:r>
          </a:p>
          <a:p>
            <a:pPr lvl="1"/>
            <a:r>
              <a:rPr lang="en-NL" dirty="0"/>
              <a:t>ExtraTreeClassifier</a:t>
            </a:r>
          </a:p>
          <a:p>
            <a:pPr lvl="1"/>
            <a:r>
              <a:rPr lang="en-NL" dirty="0"/>
              <a:t>RandomForestClassifier</a:t>
            </a:r>
          </a:p>
          <a:p>
            <a:pPr lvl="1"/>
            <a:r>
              <a:rPr lang="en-NL" dirty="0"/>
              <a:t>GradientBoostingClassifier.</a:t>
            </a:r>
          </a:p>
          <a:p>
            <a:r>
              <a:rPr lang="en-NL" dirty="0"/>
              <a:t>etc.</a:t>
            </a:r>
          </a:p>
          <a:p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468D0-E5F8-4FE1-5431-661496433BB3}"/>
              </a:ext>
            </a:extLst>
          </p:cNvPr>
          <p:cNvSpPr txBox="1"/>
          <p:nvPr/>
        </p:nvSpPr>
        <p:spPr>
          <a:xfrm>
            <a:off x="6177516" y="3625702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b="1" dirty="0"/>
              <a:t>In total, for a classification problem </a:t>
            </a:r>
            <a:r>
              <a:rPr lang="en-NL" sz="2000" dirty="0"/>
              <a:t>TPOT uses:</a:t>
            </a:r>
          </a:p>
          <a:p>
            <a:r>
              <a:rPr lang="en-NL" sz="2000" dirty="0"/>
              <a:t>13 classification models</a:t>
            </a:r>
          </a:p>
          <a:p>
            <a:r>
              <a:rPr lang="en-NL" sz="2000" dirty="0"/>
              <a:t>14 pre-processors</a:t>
            </a:r>
          </a:p>
          <a:p>
            <a:r>
              <a:rPr lang="en-NL" sz="2000" dirty="0"/>
              <a:t>5 feature selection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33854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17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734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Evaluation of their balanced cross-validation accuracy</a:t>
            </a:r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61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Evaluation of their balanced cross-validation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Selects top 20 pipelines in the population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011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1DAE-EF03-30C6-98D7-1653D070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Introducing Machine Learning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354E1EB-069B-0B33-9D95-E84300C2C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926" b="2463"/>
          <a:stretch/>
        </p:blipFill>
        <p:spPr>
          <a:xfrm>
            <a:off x="8474149" y="2228714"/>
            <a:ext cx="3468136" cy="44910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0FB06-DE30-0E46-FD2B-622FE2EE7E85}"/>
              </a:ext>
            </a:extLst>
          </p:cNvPr>
          <p:cNvSpPr txBox="1"/>
          <p:nvPr/>
        </p:nvSpPr>
        <p:spPr>
          <a:xfrm>
            <a:off x="691116" y="2147777"/>
            <a:ext cx="7251405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NL" dirty="0"/>
              <a:t>“Extracting knowledge from data”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NL" dirty="0"/>
              <a:t>“[at the] intersection of statistics, artificial intelligence and computer science”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L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NL" b="1" dirty="0"/>
              <a:t>Main distinction: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L" u="sng" dirty="0"/>
              <a:t>Supervised </a:t>
            </a:r>
            <a:r>
              <a:rPr lang="en-NL" dirty="0"/>
              <a:t>learning: inputs with desired outputs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L" i="1" dirty="0"/>
              <a:t>Is a tumor benign given input measurements?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L" i="1" dirty="0"/>
              <a:t>Should a bank give a mortage given input data?</a:t>
            </a:r>
            <a:endParaRPr lang="en-NL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L" u="sng" dirty="0"/>
              <a:t>Unsupervised</a:t>
            </a:r>
            <a:r>
              <a:rPr lang="en-NL" dirty="0"/>
              <a:t> learning: only inputs </a:t>
            </a:r>
          </a:p>
        </p:txBody>
      </p:sp>
    </p:spTree>
    <p:extLst>
      <p:ext uri="{BB962C8B-B14F-4D97-AF65-F5344CB8AC3E}">
        <p14:creationId xmlns:p14="http://schemas.microsoft.com/office/powerpoint/2010/main" val="3804113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Evaluation of their balanced cross-validation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Selects top 20 pipelines in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Each of the 20 pipelines generates 5 offspring = 100 pipelines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639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Evaluation of their balanced cross-validation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Selects top 20 pipelines in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Each of the 20 pipelines generates 5 offspring = 100 pipelines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5% of that offspring cross over with another offspring</a:t>
            </a:r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53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Evaluation of their balanced cross-validation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Selects top 20 pipelines in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Each of the 20 pipelines generates 5 offspring = 100 pipelines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5% of that offspring cross over with another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90% of the remaining encounter a random point mutation</a:t>
            </a:r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54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B816-A896-E238-4AB0-C2EAE52B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Genetic programming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F427-F966-08F3-1469-E9B9B939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71594" cy="4050792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Generation 0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Generation of 100 pipelines 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Evaluation of their balanced cross-validation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Selects top 20 pipelines in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Each of the 20 pipelines generates 5 offspring = 100 pipelines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5% of that offspring cross over with another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90% of the remaining encounter a random point mutation</a:t>
            </a:r>
          </a:p>
          <a:p>
            <a:pPr marL="0" indent="0">
              <a:buNone/>
            </a:pPr>
            <a:r>
              <a:rPr lang="en-NL" b="1" dirty="0"/>
              <a:t>Generation 1</a:t>
            </a:r>
          </a:p>
          <a:p>
            <a:pPr marL="0" indent="0">
              <a:buNone/>
            </a:pPr>
            <a:r>
              <a:rPr lang="en-NL" dirty="0"/>
              <a:t>etc.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33A85E3-5ABA-2BB3-B9B0-25E932CCBE70}"/>
              </a:ext>
            </a:extLst>
          </p:cNvPr>
          <p:cNvSpPr/>
          <p:nvPr/>
        </p:nvSpPr>
        <p:spPr>
          <a:xfrm>
            <a:off x="10100930" y="1881963"/>
            <a:ext cx="1020726" cy="358317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9FCDF-39FF-6145-7C47-2C7D9F4CE8C0}"/>
              </a:ext>
            </a:extLst>
          </p:cNvPr>
          <p:cNvSpPr txBox="1"/>
          <p:nvPr/>
        </p:nvSpPr>
        <p:spPr>
          <a:xfrm>
            <a:off x="2690037" y="5912831"/>
            <a:ext cx="840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https://github.com/EpistasisLab/tpot/blob/master/tpot/config/classifier.py</a:t>
            </a:r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98AA0-D643-8E61-F490-6FE6E56D5438}"/>
              </a:ext>
            </a:extLst>
          </p:cNvPr>
          <p:cNvSpPr txBox="1"/>
          <p:nvPr/>
        </p:nvSpPr>
        <p:spPr>
          <a:xfrm>
            <a:off x="9638415" y="2073349"/>
            <a:ext cx="193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Evaluate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F7175-D37B-4B71-D962-932134742B17}"/>
              </a:ext>
            </a:extLst>
          </p:cNvPr>
          <p:cNvSpPr txBox="1"/>
          <p:nvPr/>
        </p:nvSpPr>
        <p:spPr>
          <a:xfrm>
            <a:off x="9638415" y="2725479"/>
            <a:ext cx="193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Select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2D994-973D-A249-652D-EC209AFB93C9}"/>
              </a:ext>
            </a:extLst>
          </p:cNvPr>
          <p:cNvSpPr txBox="1"/>
          <p:nvPr/>
        </p:nvSpPr>
        <p:spPr>
          <a:xfrm>
            <a:off x="9638415" y="3377609"/>
            <a:ext cx="193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Crossover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2E1F5-7A45-77AC-7AF9-3D8150FBE092}"/>
              </a:ext>
            </a:extLst>
          </p:cNvPr>
          <p:cNvSpPr txBox="1"/>
          <p:nvPr/>
        </p:nvSpPr>
        <p:spPr>
          <a:xfrm>
            <a:off x="9638415" y="4029740"/>
            <a:ext cx="193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Mutate</a:t>
            </a:r>
          </a:p>
        </p:txBody>
      </p:sp>
    </p:spTree>
    <p:extLst>
      <p:ext uri="{BB962C8B-B14F-4D97-AF65-F5344CB8AC3E}">
        <p14:creationId xmlns:p14="http://schemas.microsoft.com/office/powerpoint/2010/main" val="206852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01E2-AB2E-129A-E9DA-EA8C93ED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2006-8C09-4399-4456-ECD5284B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2121408"/>
            <a:ext cx="6379534" cy="4050792"/>
          </a:xfrm>
        </p:spPr>
        <p:txBody>
          <a:bodyPr/>
          <a:lstStyle/>
          <a:p>
            <a:r>
              <a:rPr lang="en-NL" dirty="0"/>
              <a:t>Follows scikit-learn API:</a:t>
            </a:r>
          </a:p>
          <a:p>
            <a:pPr lvl="1"/>
            <a:r>
              <a:rPr lang="en-NL" dirty="0"/>
              <a:t>.fit()</a:t>
            </a:r>
          </a:p>
          <a:p>
            <a:pPr lvl="1"/>
            <a:r>
              <a:rPr lang="en-NL" dirty="0"/>
              <a:t>.score()</a:t>
            </a:r>
          </a:p>
          <a:p>
            <a:pPr marL="0" indent="0">
              <a:buNone/>
            </a:pPr>
            <a:r>
              <a:rPr lang="en-NL" dirty="0"/>
              <a:t>  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726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01E2-AB2E-129A-E9DA-EA8C93ED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2006-8C09-4399-4456-ECD5284B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2121408"/>
            <a:ext cx="6379534" cy="4050792"/>
          </a:xfrm>
        </p:spPr>
        <p:txBody>
          <a:bodyPr/>
          <a:lstStyle/>
          <a:p>
            <a:r>
              <a:rPr lang="en-NL" dirty="0"/>
              <a:t>Follows scikit-learn API:</a:t>
            </a:r>
          </a:p>
          <a:p>
            <a:pPr lvl="1"/>
            <a:r>
              <a:rPr lang="en-NL" dirty="0"/>
              <a:t>.fit()</a:t>
            </a:r>
          </a:p>
          <a:p>
            <a:pPr lvl="1"/>
            <a:r>
              <a:rPr lang="en-NL" dirty="0"/>
              <a:t>.score()</a:t>
            </a:r>
          </a:p>
          <a:p>
            <a:r>
              <a:rPr lang="en-NL" dirty="0"/>
              <a:t>Supports classification and regression analyses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95197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01E2-AB2E-129A-E9DA-EA8C93ED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2006-8C09-4399-4456-ECD5284B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2121408"/>
            <a:ext cx="6379534" cy="4050792"/>
          </a:xfrm>
        </p:spPr>
        <p:txBody>
          <a:bodyPr/>
          <a:lstStyle/>
          <a:p>
            <a:r>
              <a:rPr lang="en-NL" dirty="0"/>
              <a:t>Follows scikit-learn API:</a:t>
            </a:r>
          </a:p>
          <a:p>
            <a:pPr lvl="1"/>
            <a:r>
              <a:rPr lang="en-NL" dirty="0"/>
              <a:t>.fit()</a:t>
            </a:r>
          </a:p>
          <a:p>
            <a:pPr lvl="1"/>
            <a:r>
              <a:rPr lang="en-NL" dirty="0"/>
              <a:t>.score()</a:t>
            </a:r>
          </a:p>
          <a:p>
            <a:r>
              <a:rPr lang="en-NL" dirty="0"/>
              <a:t>Supports classification and regression analyses</a:t>
            </a:r>
          </a:p>
          <a:p>
            <a:r>
              <a:rPr lang="en-NL" dirty="0"/>
              <a:t>Can be executed from the command-line to gain access to more CPUs.</a:t>
            </a:r>
          </a:p>
          <a:p>
            <a:pPr marL="0" indent="0">
              <a:buNone/>
            </a:pPr>
            <a:r>
              <a:rPr lang="en-NL" dirty="0"/>
              <a:t>  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61454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01E2-AB2E-129A-E9DA-EA8C93ED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2006-8C09-4399-4456-ECD5284B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2121408"/>
            <a:ext cx="6379534" cy="4050792"/>
          </a:xfrm>
        </p:spPr>
        <p:txBody>
          <a:bodyPr/>
          <a:lstStyle/>
          <a:p>
            <a:r>
              <a:rPr lang="en-NL" dirty="0"/>
              <a:t>Follows scikit-learn API:</a:t>
            </a:r>
          </a:p>
          <a:p>
            <a:pPr lvl="1"/>
            <a:r>
              <a:rPr lang="en-NL" dirty="0"/>
              <a:t>.fit()</a:t>
            </a:r>
          </a:p>
          <a:p>
            <a:pPr lvl="1"/>
            <a:r>
              <a:rPr lang="en-NL" dirty="0"/>
              <a:t>.score()</a:t>
            </a:r>
          </a:p>
          <a:p>
            <a:r>
              <a:rPr lang="en-NL" dirty="0"/>
              <a:t>Supports classification and regression analyses</a:t>
            </a:r>
          </a:p>
          <a:p>
            <a:r>
              <a:rPr lang="en-NL" dirty="0"/>
              <a:t>Can be executed from the command-line to gain access to more CPUs.</a:t>
            </a:r>
          </a:p>
          <a:p>
            <a:r>
              <a:rPr lang="en-NL" dirty="0"/>
              <a:t>Hyperparameters can be customised</a:t>
            </a:r>
          </a:p>
          <a:p>
            <a:pPr marL="0" indent="0">
              <a:buNone/>
            </a:pPr>
            <a:r>
              <a:rPr lang="en-NL" dirty="0"/>
              <a:t>  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99B0558-8BF7-1DD2-2E8A-5898AE6D4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02" y="2051197"/>
            <a:ext cx="5242594" cy="33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AAF0-6ADA-3101-8DFB-2D873F6E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for today’s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1145-E13A-A704-3A61-913CECAE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0465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dirty="0"/>
              <a:t>Best model in a given time: 2min, 5min, 10min</a:t>
            </a:r>
          </a:p>
          <a:p>
            <a:pPr>
              <a:lnSpc>
                <a:spcPct val="150000"/>
              </a:lnSpc>
            </a:pPr>
            <a:r>
              <a:rPr lang="en-NL" dirty="0"/>
              <a:t>Influence of the number of generations on final accuracy / RSME</a:t>
            </a:r>
          </a:p>
          <a:p>
            <a:pPr>
              <a:lnSpc>
                <a:spcPct val="150000"/>
              </a:lnSpc>
            </a:pPr>
            <a:r>
              <a:rPr lang="en-NL" dirty="0"/>
              <a:t>Influence of the mutation and cross over rate on the final accuracy / RSME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3A644-03DA-04A3-7D57-58C3D7C04F5C}"/>
              </a:ext>
            </a:extLst>
          </p:cNvPr>
          <p:cNvSpPr txBox="1"/>
          <p:nvPr/>
        </p:nvSpPr>
        <p:spPr>
          <a:xfrm>
            <a:off x="2177015" y="4562496"/>
            <a:ext cx="908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https://github.com/UvA-DSC/2022-05-20_conventional-machine-learning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55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D22F4207-5050-0741-4B46-1718CF65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266700"/>
            <a:ext cx="7073900" cy="632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8FAF3-FB95-F1BA-2C17-D7871A30E5A6}"/>
              </a:ext>
            </a:extLst>
          </p:cNvPr>
          <p:cNvSpPr txBox="1"/>
          <p:nvPr/>
        </p:nvSpPr>
        <p:spPr>
          <a:xfrm>
            <a:off x="1103128" y="5604762"/>
            <a:ext cx="8891475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L" dirty="0"/>
              <a:t>Machine Learning @ Vrije Universiteit van Amsterdam: </a:t>
            </a:r>
            <a:r>
              <a:rPr lang="en-NL" dirty="0">
                <a:hlinkClick r:id="rId3"/>
              </a:rPr>
              <a:t>https://mlvu.github.io/</a:t>
            </a:r>
            <a:r>
              <a:rPr lang="en-NL" dirty="0"/>
              <a:t> </a:t>
            </a:r>
          </a:p>
          <a:p>
            <a:pPr>
              <a:lnSpc>
                <a:spcPct val="150000"/>
              </a:lnSpc>
            </a:pPr>
            <a:r>
              <a:rPr lang="en-GB" dirty="0"/>
              <a:t>Credit: Peter </a:t>
            </a:r>
            <a:r>
              <a:rPr lang="en-GB" dirty="0" err="1"/>
              <a:t>Bloem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9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667C-26F7-B666-55D2-F28869F1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38954" cy="3035808"/>
          </a:xfrm>
        </p:spPr>
        <p:txBody>
          <a:bodyPr/>
          <a:lstStyle/>
          <a:p>
            <a:r>
              <a:rPr lang="en-NL" sz="8000" dirty="0"/>
              <a:t>Automated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8D8E9-F9BF-7FFF-9EA2-E1E27B8C5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Machine Learning for real people </a:t>
            </a:r>
            <a:r>
              <a:rPr lang="en-NL" dirty="0">
                <a:sym typeface="Wingdings" pitchFamily="2" charset="2"/>
              </a:rPr>
              <a:t></a:t>
            </a:r>
            <a:endParaRPr lang="en-NL" dirty="0"/>
          </a:p>
          <a:p>
            <a:r>
              <a:rPr lang="en-NL" dirty="0"/>
              <a:t>Applications of Machine Learning in Biology</a:t>
            </a:r>
          </a:p>
        </p:txBody>
      </p:sp>
    </p:spTree>
    <p:extLst>
      <p:ext uri="{BB962C8B-B14F-4D97-AF65-F5344CB8AC3E}">
        <p14:creationId xmlns:p14="http://schemas.microsoft.com/office/powerpoint/2010/main" val="213168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7F5-8CDF-CDFF-8059-AE9A170E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B90F-37DF-8AED-E76D-EE165A67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06" y="1977569"/>
            <a:ext cx="5187114" cy="4050792"/>
          </a:xfrm>
        </p:spPr>
        <p:txBody>
          <a:bodyPr/>
          <a:lstStyle/>
          <a:p>
            <a:r>
              <a:rPr lang="en-NL" dirty="0"/>
              <a:t>Wet-lab Plant Biologist since 2009 (PhD)</a:t>
            </a:r>
          </a:p>
          <a:p>
            <a:r>
              <a:rPr lang="en-NL" dirty="0"/>
              <a:t>Full-time Bioinformatician since 2014</a:t>
            </a:r>
          </a:p>
          <a:p>
            <a:r>
              <a:rPr lang="en-NL" dirty="0"/>
              <a:t>Aspirant Data Scientist since 2017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577A0B-6A21-5D8B-533F-92514D344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" b="8634"/>
          <a:stretch/>
        </p:blipFill>
        <p:spPr bwMode="auto">
          <a:xfrm>
            <a:off x="5544248" y="1345299"/>
            <a:ext cx="6653125" cy="46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50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1139-058E-3435-3723-1F11B48A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Main issues for biologists related to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5136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1139-058E-3435-3723-1F11B48A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Main issues for biologists related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D8CCA-B437-48E3-69EA-B3540FFC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98831"/>
            <a:ext cx="10058400" cy="4050792"/>
          </a:xfrm>
        </p:spPr>
        <p:txBody>
          <a:bodyPr/>
          <a:lstStyle/>
          <a:p>
            <a:r>
              <a:rPr lang="en-NL" b="1" dirty="0"/>
              <a:t>Scientific programming </a:t>
            </a:r>
          </a:p>
          <a:p>
            <a:pPr lvl="1"/>
            <a:r>
              <a:rPr lang="en-NL" dirty="0"/>
              <a:t>Learning Python often from scratch</a:t>
            </a:r>
          </a:p>
          <a:p>
            <a:pPr lvl="1"/>
            <a:r>
              <a:rPr lang="en-NL" dirty="0"/>
              <a:t>Biologists often some command of R... but ML is not as developed compared to Python. </a:t>
            </a:r>
          </a:p>
        </p:txBody>
      </p:sp>
    </p:spTree>
    <p:extLst>
      <p:ext uri="{BB962C8B-B14F-4D97-AF65-F5344CB8AC3E}">
        <p14:creationId xmlns:p14="http://schemas.microsoft.com/office/powerpoint/2010/main" val="8829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1139-058E-3435-3723-1F11B48A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Main issues for biologists related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D8CCA-B437-48E3-69EA-B3540FFC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98831"/>
            <a:ext cx="10058400" cy="4050792"/>
          </a:xfrm>
        </p:spPr>
        <p:txBody>
          <a:bodyPr/>
          <a:lstStyle/>
          <a:p>
            <a:r>
              <a:rPr lang="en-NL" b="1" dirty="0"/>
              <a:t>Scientific programming </a:t>
            </a:r>
          </a:p>
          <a:p>
            <a:pPr lvl="1"/>
            <a:r>
              <a:rPr lang="en-NL" dirty="0"/>
              <a:t>Learning Python often from scratch</a:t>
            </a:r>
          </a:p>
          <a:p>
            <a:pPr lvl="1"/>
            <a:r>
              <a:rPr lang="en-NL" dirty="0"/>
              <a:t>Biologists often some command of R... but ML is not as developed compared to Python. </a:t>
            </a:r>
          </a:p>
          <a:p>
            <a:r>
              <a:rPr lang="en-NL" b="1" dirty="0"/>
              <a:t>Machine Learning is a new field to them:</a:t>
            </a:r>
            <a:r>
              <a:rPr lang="en-NL" dirty="0"/>
              <a:t> </a:t>
            </a:r>
          </a:p>
          <a:p>
            <a:pPr lvl="1"/>
            <a:r>
              <a:rPr lang="en-NL" dirty="0"/>
              <a:t>Linear algebra, </a:t>
            </a:r>
          </a:p>
          <a:p>
            <a:pPr lvl="1"/>
            <a:r>
              <a:rPr lang="en-NL" dirty="0"/>
              <a:t>Statistics, </a:t>
            </a:r>
          </a:p>
          <a:p>
            <a:pPr lvl="1"/>
            <a:r>
              <a:rPr lang="en-NL" dirty="0"/>
              <a:t>Other type of mathematics.</a:t>
            </a:r>
          </a:p>
        </p:txBody>
      </p:sp>
    </p:spTree>
    <p:extLst>
      <p:ext uri="{BB962C8B-B14F-4D97-AF65-F5344CB8AC3E}">
        <p14:creationId xmlns:p14="http://schemas.microsoft.com/office/powerpoint/2010/main" val="324170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b="1" dirty="0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12658</TotalTime>
  <Words>1535</Words>
  <Application>Microsoft Macintosh PowerPoint</Application>
  <PresentationFormat>Widescreen</PresentationFormat>
  <Paragraphs>250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Helvetica Neue</vt:lpstr>
      <vt:lpstr>Rockwell</vt:lpstr>
      <vt:lpstr>Rockwell Condensed</vt:lpstr>
      <vt:lpstr>Rockwell Extra Bold</vt:lpstr>
      <vt:lpstr>Wingdings</vt:lpstr>
      <vt:lpstr>Wood Type</vt:lpstr>
      <vt:lpstr>1_Custom Design</vt:lpstr>
      <vt:lpstr>Conventional  Machine Learning</vt:lpstr>
      <vt:lpstr>Definition of Machine Learning</vt:lpstr>
      <vt:lpstr>Introducing Machine Learning</vt:lpstr>
      <vt:lpstr>PowerPoint Presentation</vt:lpstr>
      <vt:lpstr>Automated Machine Learning</vt:lpstr>
      <vt:lpstr>Who Am I?</vt:lpstr>
      <vt:lpstr>Main issues for biologists related to data science</vt:lpstr>
      <vt:lpstr>Main issues for biologists related to data science</vt:lpstr>
      <vt:lpstr>Main issues for biologists related to data science</vt:lpstr>
      <vt:lpstr>Main issues for biologists related to data science</vt:lpstr>
      <vt:lpstr>“Give me a gene to work with” My work related to ML</vt:lpstr>
      <vt:lpstr>Natural insecticides from  wild tomato relatives</vt:lpstr>
      <vt:lpstr>Glandular trichomes from wild tomato are small biochemical factories</vt:lpstr>
      <vt:lpstr>Relating metabolites to whitefly resistance ML (Random Forest) to the rescue</vt:lpstr>
      <vt:lpstr>Can you automate ML implementation?</vt:lpstr>
      <vt:lpstr>Automating ML</vt:lpstr>
      <vt:lpstr>Democratization of ML</vt:lpstr>
      <vt:lpstr>Democratization of ML</vt:lpstr>
      <vt:lpstr>Democratization of ML</vt:lpstr>
      <vt:lpstr>Implementations in Python</vt:lpstr>
      <vt:lpstr>AutoML frameworks</vt:lpstr>
      <vt:lpstr>tpot optimize ML pipelines using Genetic programming</vt:lpstr>
      <vt:lpstr>TPOT workflow</vt:lpstr>
      <vt:lpstr>Search space</vt:lpstr>
      <vt:lpstr>Search space</vt:lpstr>
      <vt:lpstr>Genetic programming algorithm</vt:lpstr>
      <vt:lpstr>Genetic programming algorithm</vt:lpstr>
      <vt:lpstr>Genetic programming algorithm</vt:lpstr>
      <vt:lpstr>Genetic programming algorithm</vt:lpstr>
      <vt:lpstr>Genetic programming algorithm</vt:lpstr>
      <vt:lpstr>Genetic programming algorithm</vt:lpstr>
      <vt:lpstr>Genetic programming algorithm</vt:lpstr>
      <vt:lpstr>Genetic programming algorithm</vt:lpstr>
      <vt:lpstr>Assets</vt:lpstr>
      <vt:lpstr>Assets</vt:lpstr>
      <vt:lpstr>Assets</vt:lpstr>
      <vt:lpstr>Assets</vt:lpstr>
      <vt:lpstr>Questions for today’s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Machine learning</dc:title>
  <dc:creator>Marc Galland</dc:creator>
  <cp:lastModifiedBy>Marc Galland</cp:lastModifiedBy>
  <cp:revision>20</cp:revision>
  <dcterms:created xsi:type="dcterms:W3CDTF">2022-04-29T14:21:12Z</dcterms:created>
  <dcterms:modified xsi:type="dcterms:W3CDTF">2022-05-19T14:02:10Z</dcterms:modified>
</cp:coreProperties>
</file>